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335" r:id="rId3"/>
    <p:sldId id="336" r:id="rId4"/>
    <p:sldId id="337" r:id="rId6"/>
    <p:sldId id="338" r:id="rId7"/>
    <p:sldId id="356" r:id="rId8"/>
    <p:sldId id="360" r:id="rId9"/>
    <p:sldId id="362" r:id="rId10"/>
    <p:sldId id="361" r:id="rId11"/>
    <p:sldId id="363" r:id="rId12"/>
    <p:sldId id="364" r:id="rId13"/>
    <p:sldId id="384" r:id="rId14"/>
    <p:sldId id="386" r:id="rId15"/>
    <p:sldId id="387" r:id="rId16"/>
    <p:sldId id="401" r:id="rId17"/>
    <p:sldId id="402" r:id="rId18"/>
    <p:sldId id="388" r:id="rId19"/>
    <p:sldId id="390" r:id="rId20"/>
    <p:sldId id="389" r:id="rId21"/>
    <p:sldId id="349" r:id="rId22"/>
    <p:sldId id="404" r:id="rId23"/>
    <p:sldId id="355" r:id="rId24"/>
  </p:sldIdLst>
  <p:sldSz cx="12192000" cy="6858000"/>
  <p:notesSz cx="6858000" cy="9144000"/>
  <p:embeddedFontLst>
    <p:embeddedFont>
      <p:font typeface="方正粗黑宋简体" panose="02000000000000000000" charset="-122"/>
      <p:regular r:id="rId28"/>
    </p:embeddedFont>
    <p:embeddedFont>
      <p:font typeface="字魂105号-简雅黑" panose="00000500000000000000" pitchFamily="2" charset="-122"/>
      <p:regular r:id="rId29"/>
    </p:embeddedFont>
    <p:embeddedFont>
      <p:font typeface="FZCuHeiSongS-B-GB" panose="02000000000000000000" pitchFamily="2" charset="-122"/>
      <p:regular r:id="rId30"/>
    </p:embeddedFont>
    <p:embeddedFont>
      <p:font typeface="FZShengShiKaiShuS-EB-GB" panose="02000000000000000000" pitchFamily="2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921E24"/>
    <a:srgbClr val="911E22"/>
    <a:srgbClr val="921E23"/>
    <a:srgbClr val="7F161B"/>
    <a:srgbClr val="9A0000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5"/>
    <p:restoredTop sz="94668"/>
  </p:normalViewPr>
  <p:slideViewPr>
    <p:cSldViewPr snapToGrid="0" showGuides="1">
      <p:cViewPr>
        <p:scale>
          <a:sx n="64" d="100"/>
          <a:sy n="64" d="100"/>
        </p:scale>
        <p:origin x="2080" y="1072"/>
      </p:cViewPr>
      <p:guideLst>
        <p:guide orient="horz" pos="21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jpe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40.png"/><Relationship Id="rId7" Type="http://schemas.openxmlformats.org/officeDocument/2006/relationships/image" Target="../media/image7.svg"/><Relationship Id="rId6" Type="http://schemas.openxmlformats.org/officeDocument/2006/relationships/image" Target="../media/image39.png"/><Relationship Id="rId5" Type="http://schemas.openxmlformats.org/officeDocument/2006/relationships/image" Target="../media/image6.svg"/><Relationship Id="rId4" Type="http://schemas.openxmlformats.org/officeDocument/2006/relationships/image" Target="../media/image38.png"/><Relationship Id="rId3" Type="http://schemas.openxmlformats.org/officeDocument/2006/relationships/image" Target="../media/image5.svg"/><Relationship Id="rId2" Type="http://schemas.openxmlformats.org/officeDocument/2006/relationships/image" Target="../media/image3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jpe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42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1.sv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.svg"/><Relationship Id="rId7" Type="http://schemas.openxmlformats.org/officeDocument/2006/relationships/image" Target="../media/image15.png"/><Relationship Id="rId6" Type="http://schemas.openxmlformats.org/officeDocument/2006/relationships/image" Target="../media/image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52745" y="0"/>
            <a:ext cx="6389410" cy="6877991"/>
          </a:xfrm>
          <a:prstGeom prst="roundRect">
            <a:avLst>
              <a:gd name="adj" fmla="val 0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217" r="-4315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03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3"/>
          <a:stretch>
            <a:fillRect/>
          </a:stretch>
        </p:blipFill>
        <p:spPr>
          <a:xfrm>
            <a:off x="6849499" y="483166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35775" y="1193800"/>
            <a:ext cx="524002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HMKG</a:t>
            </a:r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：基于</a:t>
            </a:r>
            <a:r>
              <a:rPr lang="en-US" altLang="zh-CN" sz="54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HMDB</a:t>
            </a:r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的代谢组学知识图谱</a:t>
            </a:r>
            <a:endParaRPr lang="zh-CN" altLang="en-US" sz="54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9189472" y="4125918"/>
            <a:ext cx="2331445" cy="405945"/>
            <a:chOff x="7763" y="9856"/>
            <a:chExt cx="3141" cy="560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86F5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FZCuHeiSongS-B-GB" panose="02000000000000000000" pitchFamily="2" charset="-122"/>
                <a:ea typeface="FZCuHeiSongS-B-GB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99" y="9866"/>
              <a:ext cx="1544" cy="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9A000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思源黑体 CN Medium" panose="020B0600000000000000" charset="-122"/>
                </a:rPr>
                <a:t>汇报人</a:t>
              </a:r>
              <a:endParaRPr lang="zh-CN" altLang="en-US" sz="2000" dirty="0">
                <a:solidFill>
                  <a:srgbClr val="9A0001"/>
                </a:solidFill>
                <a:latin typeface="方正粗黑宋简体" panose="02000000000000000000" charset="-122"/>
                <a:ea typeface="方正粗黑宋简体" panose="02000000000000000000" charset="-122"/>
                <a:cs typeface="思源黑体 CN Medium" panose="020B06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0526395" y="4134485"/>
            <a:ext cx="10845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思源黑体 CN Medium" panose="020B0600000000000000" charset="-122"/>
              </a:rPr>
              <a:t>陆宇星</a:t>
            </a:r>
            <a:endParaRPr lang="zh-CN" altLang="en-US" sz="20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思源黑体 CN Medium" panose="020B06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94800" y="4648835"/>
            <a:ext cx="2416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15</a:t>
            </a:r>
            <a:r>
              <a:rPr lang="zh-CN" altLang="en-US" sz="2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日</a:t>
            </a:r>
            <a:endParaRPr lang="zh-CN" altLang="en-US" sz="20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47161" y="1748533"/>
            <a:ext cx="505460" cy="3378157"/>
            <a:chOff x="383693" y="1266510"/>
            <a:chExt cx="505460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3693" y="1266510"/>
              <a:ext cx="505460" cy="2900143"/>
            </a:xfrm>
            <a:prstGeom prst="rect">
              <a:avLst/>
            </a:prstGeom>
            <a:noFill/>
          </p:spPr>
          <p:txBody>
            <a:bodyPr vert="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0" name="文本框 29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具体</a:t>
              </a:r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工作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功能设计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87169" y="1764991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矩形 27"/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01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849481" y="1792372"/>
              <a:ext cx="2066924" cy="37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XML</a:t>
              </a:r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解析</a:t>
              </a:r>
              <a:endParaRPr lang="zh-CN" altLang="en-US" sz="2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849414" y="2199049"/>
              <a:ext cx="2069151" cy="77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将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xml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文件解析成为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Json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格式文件，用于知识图谱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构建。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297169" y="1764991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" name="矩形 91"/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2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849481" y="1792372"/>
              <a:ext cx="2066924" cy="37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提取知识图谱</a:t>
              </a:r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元素</a:t>
              </a:r>
              <a:endParaRPr lang="zh-CN" altLang="en-US" sz="2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849482" y="2199022"/>
              <a:ext cx="2154451" cy="77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从结构化的知识库中提取所有的结点及结点间的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关系。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134686" y="1786467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7" name="矩形 96"/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3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1849481" y="1792372"/>
              <a:ext cx="2066924" cy="37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根据需求提取</a:t>
              </a:r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子图</a:t>
              </a:r>
              <a:endParaRPr lang="zh-CN" altLang="en-US" sz="2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1849482" y="2199022"/>
              <a:ext cx="2154451" cy="998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每个研究中所用到的化合物数量是不同的，可以通过提取子图获得研究者所需的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知识图谱。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487169" y="4295836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7" name="矩形 116"/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4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849481" y="1792372"/>
              <a:ext cx="2066924" cy="37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导出三元组</a:t>
              </a:r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文件</a:t>
              </a:r>
              <a:endParaRPr lang="zh-CN" altLang="en-US" sz="2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1849482" y="2199022"/>
              <a:ext cx="2154451" cy="77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通过导出三元组文件将知识图谱的结构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信息进行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保存。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297169" y="4295836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2" name="矩形 121"/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05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849481" y="1792372"/>
              <a:ext cx="2066924" cy="37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向量化表示</a:t>
              </a:r>
              <a:endParaRPr lang="zh-CN" altLang="en-US" sz="2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849482" y="2199022"/>
              <a:ext cx="2154451" cy="77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通过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TransE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等技术对知识图谱中的结点进行向量化表示，从而可以进行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度量。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8134686" y="4318582"/>
            <a:ext cx="3462112" cy="2016758"/>
            <a:chOff x="998245" y="1594784"/>
            <a:chExt cx="3220471" cy="18759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7" name="矩形 126"/>
            <p:cNvSpPr/>
            <p:nvPr/>
          </p:nvSpPr>
          <p:spPr>
            <a:xfrm>
              <a:off x="998245" y="1681294"/>
              <a:ext cx="3220471" cy="1789487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bg1"/>
              </a:solidFill>
            </a:ln>
            <a:effectLst>
              <a:outerShdw blurRad="165100" dist="38100" dir="5400000" sx="107000" sy="107000" algn="t" rotWithShape="0">
                <a:schemeClr val="bg1">
                  <a:lumMod val="65000"/>
                  <a:alpha val="1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solidFill>
                  <a:schemeClr val="tx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1085774" y="1594784"/>
              <a:ext cx="763707" cy="8882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0</a:t>
              </a:r>
              <a:r>
                <a:rPr lang="en-US" altLang="zh-CN" sz="4000" dirty="0">
                  <a:solidFill>
                    <a:schemeClr val="bg1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</a:rPr>
                <a:t>6</a:t>
              </a:r>
              <a:endParaRPr lang="en-US" sz="4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849481" y="1792372"/>
              <a:ext cx="2066924" cy="37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下游任务</a:t>
              </a:r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</a:rPr>
                <a:t>应用</a:t>
              </a:r>
              <a:endParaRPr lang="zh-CN" altLang="en-US" sz="2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1849482" y="2199022"/>
              <a:ext cx="2154451" cy="541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将知识图谱中的内容应用于代谢组学的下游任务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中。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0" name="文本框 29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具体工作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图谱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构建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45" name="Rectangle 17"/>
          <p:cNvSpPr/>
          <p:nvPr/>
        </p:nvSpPr>
        <p:spPr>
          <a:xfrm>
            <a:off x="6144299" y="1852610"/>
            <a:ext cx="5399295" cy="4392119"/>
          </a:xfrm>
          <a:custGeom>
            <a:avLst/>
            <a:gdLst/>
            <a:ahLst/>
            <a:cxnLst/>
            <a:rect l="l" t="t" r="r" b="b"/>
            <a:pathLst>
              <a:path w="5059555" h="3587530">
                <a:moveTo>
                  <a:pt x="2611555" y="0"/>
                </a:moveTo>
                <a:lnTo>
                  <a:pt x="5059555" y="0"/>
                </a:lnTo>
                <a:lnTo>
                  <a:pt x="5059555" y="3587529"/>
                </a:lnTo>
                <a:lnTo>
                  <a:pt x="2611555" y="3587529"/>
                </a:lnTo>
                <a:close/>
                <a:moveTo>
                  <a:pt x="0" y="0"/>
                </a:moveTo>
                <a:lnTo>
                  <a:pt x="2448000" y="0"/>
                </a:lnTo>
                <a:lnTo>
                  <a:pt x="2448000" y="3587530"/>
                </a:lnTo>
                <a:lnTo>
                  <a:pt x="0" y="358753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58466" y="1901238"/>
            <a:ext cx="30603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方正粗黑宋简体" panose="02000000000000000000" charset="-122"/>
                <a:ea typeface="方正粗黑宋简体" panose="02000000000000000000" charset="-122"/>
              </a:rPr>
              <a:t>Neo4j</a:t>
            </a: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数据库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58466" y="2337742"/>
            <a:ext cx="510508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Neo4j是一款开源的图数据库，它通过使用图模型来存储数据，可以快速查询复杂的数据关系。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8464" y="3801331"/>
            <a:ext cx="5105087" cy="2443398"/>
            <a:chOff x="794456" y="3672590"/>
            <a:chExt cx="5085378" cy="98332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794456" y="3672590"/>
              <a:ext cx="1567163" cy="983324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2550454" y="3672590"/>
              <a:ext cx="1567163" cy="9833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4312671" y="3672590"/>
              <a:ext cx="1567163" cy="983324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624711" y="4250495"/>
            <a:ext cx="1403946" cy="166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遍历知识库中所有的内容并找出所有的结点和关系。</a:t>
            </a:r>
            <a:endParaRPr lang="zh-CN" altLang="en-US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406923" y="4250495"/>
            <a:ext cx="1403946" cy="166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根据遍历结果构建结点和边，确定结点的标签和属性。</a:t>
            </a:r>
            <a:endParaRPr lang="zh-CN" altLang="en-US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182777" y="4250495"/>
            <a:ext cx="1403946" cy="166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zh-CN" altLang="en-US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执行图数据库增删改查语句对知识图谱进行</a:t>
            </a:r>
            <a:r>
              <a:rPr lang="zh-CN" altLang="en-US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处理。</a:t>
            </a:r>
            <a:endParaRPr lang="zh-CN" altLang="en-US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58464" y="3619603"/>
            <a:ext cx="566917" cy="441866"/>
          </a:xfrm>
          <a:prstGeom prst="rect">
            <a:avLst/>
          </a:prstGeom>
          <a:solidFill>
            <a:schemeClr val="bg1"/>
          </a:solidFill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</a:rPr>
              <a:t>01</a:t>
            </a:r>
            <a:endParaRPr kumimoji="1" lang="zh-CN" altLang="en-US" sz="2400" dirty="0">
              <a:solidFill>
                <a:schemeClr val="tx1"/>
              </a:solidFill>
              <a:latin typeface="FZCuHeiSongS-B-GB" panose="02000000000000000000" pitchFamily="2" charset="-122"/>
              <a:ea typeface="FZCuHeiSongS-B-GB" panose="02000000000000000000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2323307" y="3619603"/>
            <a:ext cx="566917" cy="441866"/>
          </a:xfrm>
          <a:prstGeom prst="rect">
            <a:avLst/>
          </a:prstGeom>
          <a:solidFill>
            <a:schemeClr val="bg1"/>
          </a:solidFill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</a:rPr>
              <a:t>02</a:t>
            </a:r>
            <a:endParaRPr kumimoji="1" lang="zh-CN" altLang="en-US" sz="2400" dirty="0">
              <a:solidFill>
                <a:schemeClr val="tx1"/>
              </a:solidFill>
              <a:latin typeface="FZCuHeiSongS-B-GB" panose="02000000000000000000" pitchFamily="2" charset="-122"/>
              <a:ea typeface="FZCuHeiSongS-B-GB" panose="02000000000000000000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090314" y="3619603"/>
            <a:ext cx="566917" cy="441866"/>
          </a:xfrm>
          <a:prstGeom prst="rect">
            <a:avLst/>
          </a:prstGeom>
          <a:solidFill>
            <a:schemeClr val="bg1"/>
          </a:solidFill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FZCuHeiSongS-B-GB" panose="02000000000000000000" pitchFamily="2" charset="-122"/>
                <a:ea typeface="FZCuHeiSongS-B-GB" panose="02000000000000000000" pitchFamily="2" charset="-122"/>
              </a:rPr>
              <a:t>03</a:t>
            </a:r>
            <a:endParaRPr kumimoji="1" lang="zh-CN" altLang="en-US" sz="2400" dirty="0">
              <a:solidFill>
                <a:schemeClr val="tx1"/>
              </a:solidFill>
              <a:latin typeface="FZCuHeiSongS-B-GB" panose="02000000000000000000" pitchFamily="2" charset="-122"/>
              <a:ea typeface="FZCuHeiSongS-B-GB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0" name="文本框 29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具体工作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构建结果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7670" y="1919605"/>
            <a:ext cx="11377295" cy="3991610"/>
            <a:chOff x="-2470" y="3023"/>
            <a:chExt cx="17917" cy="6286"/>
          </a:xfrm>
        </p:grpSpPr>
        <p:grpSp>
          <p:nvGrpSpPr>
            <p:cNvPr id="8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3345" y="3023"/>
              <a:ext cx="6298" cy="6286"/>
              <a:chOff x="4069038" y="1301559"/>
              <a:chExt cx="4131237" cy="4123766"/>
            </a:xfrm>
          </p:grpSpPr>
          <p:sp>
            <p:nvSpPr>
              <p:cNvPr id="9" name="îṧlïḓe"/>
              <p:cNvSpPr/>
              <p:nvPr/>
            </p:nvSpPr>
            <p:spPr>
              <a:xfrm rot="10800000">
                <a:off x="4069038" y="4145374"/>
                <a:ext cx="513837" cy="453890"/>
              </a:xfrm>
              <a:prstGeom prst="rect">
                <a:avLst/>
              </a:prstGeom>
              <a:solidFill>
                <a:srgbClr val="1B2D4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is1iḍê"/>
              <p:cNvSpPr/>
              <p:nvPr/>
            </p:nvSpPr>
            <p:spPr>
              <a:xfrm rot="10800000">
                <a:off x="4835152" y="4678181"/>
                <a:ext cx="513837" cy="747144"/>
              </a:xfrm>
              <a:prstGeom prst="rect">
                <a:avLst/>
              </a:prstGeom>
              <a:solidFill>
                <a:srgbClr val="1B2D4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íŝļiďé"/>
              <p:cNvSpPr/>
              <p:nvPr/>
            </p:nvSpPr>
            <p:spPr>
              <a:xfrm rot="10800000" flipV="1">
                <a:off x="4150757" y="3401032"/>
                <a:ext cx="1942574" cy="1942573"/>
              </a:xfrm>
              <a:prstGeom prst="roundRect">
                <a:avLst>
                  <a:gd name="adj" fmla="val 8302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4179" r="-206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ïṣļíḋe"/>
              <p:cNvSpPr/>
              <p:nvPr/>
            </p:nvSpPr>
            <p:spPr>
              <a:xfrm rot="10800000">
                <a:off x="4069038" y="4145374"/>
                <a:ext cx="1279951" cy="1279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21600" y="11600"/>
                    </a:lnTo>
                    <a:lnTo>
                      <a:pt x="10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000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ïşḷíḓê"/>
              <p:cNvSpPr/>
              <p:nvPr/>
            </p:nvSpPr>
            <p:spPr>
              <a:xfrm rot="10800000" flipH="1">
                <a:off x="7686436" y="4145374"/>
                <a:ext cx="513837" cy="453890"/>
              </a:xfrm>
              <a:prstGeom prst="rect">
                <a:avLst/>
              </a:prstGeom>
              <a:solidFill>
                <a:srgbClr val="1B2D4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íṥḷîḋè"/>
              <p:cNvSpPr/>
              <p:nvPr/>
            </p:nvSpPr>
            <p:spPr>
              <a:xfrm rot="10800000" flipH="1">
                <a:off x="6920322" y="4678181"/>
                <a:ext cx="513837" cy="747144"/>
              </a:xfrm>
              <a:prstGeom prst="rect">
                <a:avLst/>
              </a:prstGeom>
              <a:solidFill>
                <a:srgbClr val="1B2D4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îşḻïḓè"/>
              <p:cNvSpPr/>
              <p:nvPr/>
            </p:nvSpPr>
            <p:spPr>
              <a:xfrm rot="10800000" flipH="1" flipV="1">
                <a:off x="6175981" y="3401032"/>
                <a:ext cx="1942574" cy="1942573"/>
              </a:xfrm>
              <a:prstGeom prst="roundRect">
                <a:avLst>
                  <a:gd name="adj" fmla="val 8302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2151" r="-162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íṡļiḑè"/>
              <p:cNvSpPr/>
              <p:nvPr/>
            </p:nvSpPr>
            <p:spPr>
              <a:xfrm rot="10800000" flipH="1">
                <a:off x="6920322" y="4145374"/>
                <a:ext cx="1279951" cy="1279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21600" y="11600"/>
                    </a:lnTo>
                    <a:lnTo>
                      <a:pt x="10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000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ïṩḷîďé"/>
              <p:cNvSpPr/>
              <p:nvPr/>
            </p:nvSpPr>
            <p:spPr>
              <a:xfrm>
                <a:off x="7686437" y="2127621"/>
                <a:ext cx="513837" cy="453890"/>
              </a:xfrm>
              <a:prstGeom prst="rect">
                <a:avLst/>
              </a:prstGeom>
              <a:solidFill>
                <a:srgbClr val="1B2D4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íṧḻiḓê"/>
              <p:cNvSpPr/>
              <p:nvPr/>
            </p:nvSpPr>
            <p:spPr>
              <a:xfrm>
                <a:off x="6920323" y="1301560"/>
                <a:ext cx="513837" cy="747144"/>
              </a:xfrm>
              <a:prstGeom prst="rect">
                <a:avLst/>
              </a:prstGeom>
              <a:solidFill>
                <a:srgbClr val="1B2D4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îşlïḓe"/>
              <p:cNvSpPr/>
              <p:nvPr/>
            </p:nvSpPr>
            <p:spPr>
              <a:xfrm>
                <a:off x="6175981" y="1383278"/>
                <a:ext cx="1942574" cy="1942574"/>
              </a:xfrm>
              <a:prstGeom prst="roundRect">
                <a:avLst>
                  <a:gd name="adj" fmla="val 8302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1827" r="-180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iŝľíḋe"/>
              <p:cNvSpPr/>
              <p:nvPr/>
            </p:nvSpPr>
            <p:spPr>
              <a:xfrm>
                <a:off x="6920323" y="1301560"/>
                <a:ext cx="1279952" cy="1279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21600" y="11600"/>
                    </a:lnTo>
                    <a:lnTo>
                      <a:pt x="10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000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îṥľïďé"/>
              <p:cNvSpPr/>
              <p:nvPr/>
            </p:nvSpPr>
            <p:spPr>
              <a:xfrm flipH="1">
                <a:off x="4069038" y="2127620"/>
                <a:ext cx="513837" cy="453890"/>
              </a:xfrm>
              <a:prstGeom prst="rect">
                <a:avLst/>
              </a:prstGeom>
              <a:solidFill>
                <a:srgbClr val="1B2D4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íSḻîďè"/>
              <p:cNvSpPr/>
              <p:nvPr/>
            </p:nvSpPr>
            <p:spPr>
              <a:xfrm flipH="1">
                <a:off x="4835152" y="1301559"/>
                <a:ext cx="513837" cy="747144"/>
              </a:xfrm>
              <a:prstGeom prst="rect">
                <a:avLst/>
              </a:prstGeom>
              <a:solidFill>
                <a:srgbClr val="1B2D4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iŝļíḓè"/>
              <p:cNvSpPr/>
              <p:nvPr/>
            </p:nvSpPr>
            <p:spPr>
              <a:xfrm flipH="1">
                <a:off x="4150757" y="1383278"/>
                <a:ext cx="1942574" cy="1942575"/>
              </a:xfrm>
              <a:prstGeom prst="roundRect">
                <a:avLst>
                  <a:gd name="adj" fmla="val 8302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îṣlîḋê"/>
              <p:cNvSpPr/>
              <p:nvPr/>
            </p:nvSpPr>
            <p:spPr>
              <a:xfrm flipH="1">
                <a:off x="4069038" y="1301559"/>
                <a:ext cx="1279951" cy="1279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21600" y="11600"/>
                    </a:lnTo>
                    <a:lnTo>
                      <a:pt x="10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000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-2470" y="3408"/>
              <a:ext cx="5293" cy="1265"/>
              <a:chOff x="1657903" y="2349127"/>
              <a:chExt cx="3015818" cy="803568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2182690" y="2349127"/>
                <a:ext cx="2477817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sz="2400" dirty="0">
                    <a:solidFill>
                      <a:srgbClr val="9A0000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结点</a:t>
                </a:r>
                <a:r>
                  <a:rPr lang="zh-CN" altLang="en-US" sz="2400" dirty="0">
                    <a:solidFill>
                      <a:srgbClr val="9A0000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数量</a:t>
                </a:r>
                <a:endParaRPr lang="zh-CN" altLang="en-US" sz="2400" dirty="0">
                  <a:solidFill>
                    <a:srgbClr val="9A0000"/>
                  </a:solidFill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657903" y="2784395"/>
                <a:ext cx="301581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3356728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0155" y="3401"/>
              <a:ext cx="2817" cy="1265"/>
              <a:chOff x="1657902" y="2349127"/>
              <a:chExt cx="3015819" cy="803702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657902" y="2349127"/>
                <a:ext cx="2477817" cy="460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dirty="0">
                    <a:solidFill>
                      <a:srgbClr val="9A0000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结点</a:t>
                </a:r>
                <a:r>
                  <a:rPr lang="zh-CN" altLang="en-US" sz="2400" dirty="0">
                    <a:solidFill>
                      <a:srgbClr val="9A0000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种类</a:t>
                </a:r>
                <a:endParaRPr lang="zh-CN" altLang="en-US" sz="2400" dirty="0">
                  <a:solidFill>
                    <a:srgbClr val="9A0000"/>
                  </a:solidFill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657903" y="2784395"/>
                <a:ext cx="3015818" cy="36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20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-2393" y="6779"/>
              <a:ext cx="5337" cy="1265"/>
              <a:chOff x="1657903" y="2349127"/>
              <a:chExt cx="3040956" cy="803568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258674" y="2349127"/>
                <a:ext cx="244018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sz="2400" dirty="0">
                    <a:solidFill>
                      <a:srgbClr val="9A0000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关系数量</a:t>
                </a:r>
                <a:endParaRPr lang="zh-CN" altLang="en-US" sz="2400" dirty="0">
                  <a:solidFill>
                    <a:srgbClr val="9A0000"/>
                  </a:solidFill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657903" y="2784395"/>
                <a:ext cx="301581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13322350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0155" y="6804"/>
              <a:ext cx="5293" cy="1265"/>
              <a:chOff x="1657902" y="2349127"/>
              <a:chExt cx="3015819" cy="803568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657902" y="2349127"/>
                <a:ext cx="2477817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dirty="0">
                    <a:solidFill>
                      <a:srgbClr val="9A0000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关系</a:t>
                </a:r>
                <a:r>
                  <a:rPr lang="zh-CN" altLang="en-US" sz="2400" dirty="0">
                    <a:solidFill>
                      <a:srgbClr val="9A0000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种类</a:t>
                </a:r>
                <a:endParaRPr lang="zh-CN" altLang="en-US" sz="2400" dirty="0">
                  <a:solidFill>
                    <a:srgbClr val="9A0000"/>
                  </a:solidFill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657903" y="2784395"/>
                <a:ext cx="301581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19</a:t>
                </a:r>
                <a:endPara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73785" y="6258560"/>
            <a:ext cx="1004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https://github.com/YuxingLu613/HMKG-Human-Metabolome-Knowledge-Graph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0" name="文本框 29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具体工作</a:t>
              </a:r>
              <a:endParaRPr lang="en-US" altLang="zh-CN" sz="3600" u="sng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下游任务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00053" y="2047203"/>
            <a:ext cx="9629431" cy="3698326"/>
            <a:chOff x="2237048" y="2539814"/>
            <a:chExt cx="8358380" cy="3210160"/>
          </a:xfrm>
        </p:grpSpPr>
        <p:sp>
          <p:nvSpPr>
            <p:cNvPr id="9" name="矩形 8"/>
            <p:cNvSpPr/>
            <p:nvPr/>
          </p:nvSpPr>
          <p:spPr>
            <a:xfrm>
              <a:off x="6534163" y="2539814"/>
              <a:ext cx="4061265" cy="321016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237048" y="2539814"/>
              <a:ext cx="3760138" cy="3210160"/>
              <a:chOff x="1254125" y="1809750"/>
              <a:chExt cx="4591050" cy="3919538"/>
            </a:xfrm>
          </p:grpSpPr>
          <p:sp>
            <p:nvSpPr>
              <p:cNvPr id="11" name="圆角矩形 3"/>
              <p:cNvSpPr>
                <a:spLocks noChangeArrowheads="1"/>
              </p:cNvSpPr>
              <p:nvPr/>
            </p:nvSpPr>
            <p:spPr bwMode="auto">
              <a:xfrm>
                <a:off x="1254125" y="2044700"/>
                <a:ext cx="4591050" cy="1474788"/>
              </a:xfrm>
              <a:prstGeom prst="roundRect">
                <a:avLst>
                  <a:gd name="adj" fmla="val 9083"/>
                </a:avLst>
              </a:prstGeom>
              <a:solidFill>
                <a:srgbClr val="FFFFFF"/>
              </a:solidFill>
              <a:ln w="12700">
                <a:solidFill>
                  <a:srgbClr val="9A0000"/>
                </a:solidFill>
                <a:round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2000">
                  <a:solidFill>
                    <a:srgbClr val="FFFFFF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矩形 4"/>
              <p:cNvSpPr>
                <a:spLocks noChangeArrowheads="1"/>
              </p:cNvSpPr>
              <p:nvPr/>
            </p:nvSpPr>
            <p:spPr bwMode="auto">
              <a:xfrm>
                <a:off x="1587500" y="2371724"/>
                <a:ext cx="3924300" cy="1010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使用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Neo4j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图数据库的查询语言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Cypher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对构建完成的知识图谱进行增删改查，能够提高检索代谢组学知识和建模不同化合物间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关系的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效率。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endParaRPr>
              </a:p>
            </p:txBody>
          </p:sp>
          <p:sp>
            <p:nvSpPr>
              <p:cNvPr id="13" name="圆角矩形 5"/>
              <p:cNvSpPr>
                <a:spLocks noChangeArrowheads="1"/>
              </p:cNvSpPr>
              <p:nvPr/>
            </p:nvSpPr>
            <p:spPr bwMode="auto">
              <a:xfrm>
                <a:off x="1254125" y="4254500"/>
                <a:ext cx="4591050" cy="1474788"/>
              </a:xfrm>
              <a:prstGeom prst="roundRect">
                <a:avLst>
                  <a:gd name="adj" fmla="val 9083"/>
                </a:avLst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2000">
                  <a:solidFill>
                    <a:srgbClr val="FFFFFF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矩形 6"/>
              <p:cNvSpPr>
                <a:spLocks noChangeArrowheads="1"/>
              </p:cNvSpPr>
              <p:nvPr/>
            </p:nvSpPr>
            <p:spPr bwMode="auto">
              <a:xfrm>
                <a:off x="1587500" y="4581526"/>
                <a:ext cx="3924300" cy="1010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通过如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TransE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、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ConvE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、</a:t>
                </a:r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RotateE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等编码模型，对知识图谱中的结点和关系进行向量化表示，表示后的向量可以应用于多种机器学习和深度学习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字魂105号-简雅黑" panose="00000500000000000000" pitchFamily="2" charset="-122"/>
                  </a:rPr>
                  <a:t>任务。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endParaRPr>
              </a:p>
            </p:txBody>
          </p:sp>
          <p:sp>
            <p:nvSpPr>
              <p:cNvPr id="15" name="圆角矩形 7"/>
              <p:cNvSpPr>
                <a:spLocks noChangeArrowheads="1"/>
              </p:cNvSpPr>
              <p:nvPr/>
            </p:nvSpPr>
            <p:spPr bwMode="auto">
              <a:xfrm>
                <a:off x="1909763" y="1809750"/>
                <a:ext cx="3279775" cy="461963"/>
              </a:xfrm>
              <a:prstGeom prst="roundRect">
                <a:avLst>
                  <a:gd name="adj" fmla="val 16667"/>
                </a:avLst>
              </a:prstGeom>
              <a:solidFill>
                <a:srgbClr val="9A0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2000">
                  <a:solidFill>
                    <a:srgbClr val="FFFFFF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文本框 8"/>
              <p:cNvSpPr txBox="1">
                <a:spLocks noChangeArrowheads="1"/>
              </p:cNvSpPr>
              <p:nvPr/>
            </p:nvSpPr>
            <p:spPr bwMode="auto">
              <a:xfrm>
                <a:off x="2141537" y="1828678"/>
                <a:ext cx="2797175" cy="422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图数据库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查询</a:t>
                </a:r>
                <a:endParaRPr lang="zh-CN" altLang="en-US" sz="20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  <p:sp>
            <p:nvSpPr>
              <p:cNvPr id="17" name="圆角矩形 9"/>
              <p:cNvSpPr>
                <a:spLocks noChangeArrowheads="1"/>
              </p:cNvSpPr>
              <p:nvPr/>
            </p:nvSpPr>
            <p:spPr bwMode="auto">
              <a:xfrm>
                <a:off x="1909763" y="4060825"/>
                <a:ext cx="3279775" cy="461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2000">
                  <a:solidFill>
                    <a:srgbClr val="FFFFFF"/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文本框 12"/>
              <p:cNvSpPr txBox="1">
                <a:spLocks noChangeArrowheads="1"/>
              </p:cNvSpPr>
              <p:nvPr/>
            </p:nvSpPr>
            <p:spPr bwMode="auto">
              <a:xfrm>
                <a:off x="2122488" y="4082928"/>
                <a:ext cx="2797175" cy="422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KG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方正粗黑宋简体" panose="02000000000000000000" charset="-122"/>
                    <a:ea typeface="方正粗黑宋简体" panose="02000000000000000000" charset="-122"/>
                  </a:rPr>
                  <a:t>Embedding</a:t>
                </a:r>
                <a:endParaRPr lang="en-US" altLang="zh-CN" sz="20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endParaRPr>
              </a:p>
            </p:txBody>
          </p:sp>
        </p:grpSp>
      </p:grpSp>
      <p:sp>
        <p:nvSpPr>
          <p:cNvPr id="19" name="矩形 18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0" name="文本框 29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具体工作</a:t>
              </a:r>
              <a:endParaRPr lang="en-US" altLang="zh-CN" sz="3600" u="sng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KG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Embedding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" y="4485640"/>
            <a:ext cx="7061200" cy="1264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8210" y="160528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化合物表示向量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学习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8210" y="384111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化合物相似度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计算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70" y="1303655"/>
            <a:ext cx="3627755" cy="2537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3977640"/>
            <a:ext cx="3641725" cy="24193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470" y="1350010"/>
            <a:ext cx="4402455" cy="2491105"/>
          </a:xfrm>
          <a:prstGeom prst="rect">
            <a:avLst/>
          </a:prstGeom>
        </p:spPr>
      </p:pic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0" name="文本框 29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具体工作</a:t>
              </a:r>
              <a:endParaRPr lang="en-US" altLang="zh-CN" sz="3600" u="sng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KG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Embedding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-9525" y="1939290"/>
            <a:ext cx="12211050" cy="3373755"/>
            <a:chOff x="0" y="2384"/>
            <a:chExt cx="19230" cy="5313"/>
          </a:xfrm>
        </p:grpSpPr>
        <p:sp>
          <p:nvSpPr>
            <p:cNvPr id="4" name="文本框 3"/>
            <p:cNvSpPr txBox="1"/>
            <p:nvPr/>
          </p:nvSpPr>
          <p:spPr>
            <a:xfrm>
              <a:off x="3085" y="2384"/>
              <a:ext cx="4893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latin typeface="方正粗黑宋简体" panose="02000000000000000000" charset="-122"/>
                  <a:ea typeface="方正粗黑宋简体" panose="02000000000000000000" charset="-122"/>
                </a:rPr>
                <a:t>HMDB0000168</a:t>
              </a:r>
              <a:r>
                <a:rPr lang="en-US" altLang="zh-CN">
                  <a:latin typeface="方正粗黑宋简体" panose="02000000000000000000" charset="-122"/>
                  <a:ea typeface="方正粗黑宋简体" panose="02000000000000000000" charset="-122"/>
                </a:rPr>
                <a:t> 天门冬酰胺</a:t>
              </a:r>
              <a:endParaRPr lang="en-US" altLang="zh-CN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247" y="2384"/>
              <a:ext cx="4893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latin typeface="方正粗黑宋简体" panose="02000000000000000000" charset="-122"/>
                  <a:ea typeface="方正粗黑宋简体" panose="02000000000000000000" charset="-122"/>
                </a:rPr>
                <a:t>HMDB0000191</a:t>
              </a:r>
              <a:r>
                <a:rPr lang="en-US" altLang="zh-CN">
                  <a:latin typeface="方正粗黑宋简体" panose="02000000000000000000" charset="-122"/>
                  <a:ea typeface="方正粗黑宋简体" panose="02000000000000000000" charset="-122"/>
                </a:rPr>
                <a:t> L-天冬氨酸</a:t>
              </a:r>
              <a:endParaRPr lang="en-US" altLang="zh-CN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2" y="3295"/>
              <a:ext cx="6029" cy="440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2" y="3296"/>
              <a:ext cx="5810" cy="440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295"/>
              <a:ext cx="3986" cy="440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6" y="3295"/>
              <a:ext cx="3986" cy="4402"/>
            </a:xfrm>
            <a:prstGeom prst="rect">
              <a:avLst/>
            </a:prstGeom>
          </p:spPr>
        </p:pic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530269" cy="1882835"/>
            <a:chOff x="1209755" y="4179558"/>
            <a:chExt cx="253026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46685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03</a:t>
              </a:r>
              <a:endParaRPr lang="en-US" altLang="zh-CN" sz="8800" b="1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latin typeface="方正粗黑宋简体" panose="02000000000000000000" charset="-122"/>
                  <a:ea typeface="方正粗黑宋简体" panose="02000000000000000000" charset="-122"/>
                </a:rPr>
                <a:t>项目意义</a:t>
              </a:r>
              <a:endParaRPr lang="zh-CN" altLang="en-US" sz="4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/>
          <p:cNvSpPr txBox="1"/>
          <p:nvPr/>
        </p:nvSpPr>
        <p:spPr>
          <a:xfrm>
            <a:off x="5313328" y="5683164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应用场景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313328" y="6133056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潜在贡献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29" name="矩形 28"/>
          <p:cNvSpPr/>
          <p:nvPr/>
        </p:nvSpPr>
        <p:spPr>
          <a:xfrm>
            <a:off x="982638" y="1239655"/>
            <a:ext cx="11235394" cy="34356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501" b="-2153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项目意义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应用场景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Straight Connector 88"/>
          <p:cNvCxnSpPr/>
          <p:nvPr/>
        </p:nvCxnSpPr>
        <p:spPr>
          <a:xfrm flipH="1">
            <a:off x="1258274" y="3879281"/>
            <a:ext cx="9636087" cy="0"/>
          </a:xfrm>
          <a:prstGeom prst="line">
            <a:avLst/>
          </a:prstGeom>
          <a:ln w="19050">
            <a:solidFill>
              <a:srgbClr val="9A0000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8"/>
          <p:cNvSpPr>
            <a:spLocks noChangeAspect="1"/>
          </p:cNvSpPr>
          <p:nvPr/>
        </p:nvSpPr>
        <p:spPr>
          <a:xfrm>
            <a:off x="1413452" y="1728544"/>
            <a:ext cx="1619789" cy="1620000"/>
          </a:xfrm>
          <a:prstGeom prst="ellipse">
            <a:avLst/>
          </a:prstGeom>
          <a:solidFill>
            <a:srgbClr val="9A0001"/>
          </a:solidFill>
          <a:ln w="5715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lt"/>
            </a:endParaRPr>
          </a:p>
        </p:txBody>
      </p:sp>
      <p:grpSp>
        <p:nvGrpSpPr>
          <p:cNvPr id="41" name="Group 94"/>
          <p:cNvGrpSpPr/>
          <p:nvPr/>
        </p:nvGrpSpPr>
        <p:grpSpPr>
          <a:xfrm>
            <a:off x="2126997" y="3371047"/>
            <a:ext cx="192698" cy="948263"/>
            <a:chOff x="1690019" y="2064423"/>
            <a:chExt cx="144542" cy="711197"/>
          </a:xfrm>
          <a:solidFill>
            <a:srgbClr val="9A0000"/>
          </a:solidFill>
        </p:grpSpPr>
        <p:cxnSp>
          <p:nvCxnSpPr>
            <p:cNvPr id="42" name="Straight Connector 75"/>
            <p:cNvCxnSpPr/>
            <p:nvPr/>
          </p:nvCxnSpPr>
          <p:spPr>
            <a:xfrm flipH="1">
              <a:off x="1762290" y="2064423"/>
              <a:ext cx="1" cy="613924"/>
            </a:xfrm>
            <a:prstGeom prst="line">
              <a:avLst/>
            </a:prstGeom>
            <a:grpFill/>
            <a:ln w="19050">
              <a:solidFill>
                <a:srgbClr val="9A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32"/>
            <p:cNvSpPr/>
            <p:nvPr/>
          </p:nvSpPr>
          <p:spPr>
            <a:xfrm>
              <a:off x="1690019" y="2631078"/>
              <a:ext cx="144542" cy="144542"/>
            </a:xfrm>
            <a:prstGeom prst="ellipse">
              <a:avLst/>
            </a:prstGeom>
            <a:solidFill>
              <a:srgbClr val="9A0001"/>
            </a:solidFill>
            <a:ln w="19050">
              <a:solidFill>
                <a:srgbClr val="9A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lt"/>
              </a:endParaRPr>
            </a:p>
          </p:txBody>
        </p:sp>
      </p:grpSp>
      <p:sp>
        <p:nvSpPr>
          <p:cNvPr id="44" name="Oval 109"/>
          <p:cNvSpPr>
            <a:spLocks noChangeAspect="1"/>
          </p:cNvSpPr>
          <p:nvPr/>
        </p:nvSpPr>
        <p:spPr>
          <a:xfrm>
            <a:off x="3800246" y="1516113"/>
            <a:ext cx="1907752" cy="1908000"/>
          </a:xfrm>
          <a:prstGeom prst="ellipse">
            <a:avLst/>
          </a:prstGeom>
          <a:solidFill>
            <a:srgbClr val="9A0001"/>
          </a:solidFill>
          <a:ln w="5715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lt"/>
            </a:endParaRPr>
          </a:p>
        </p:txBody>
      </p:sp>
      <p:grpSp>
        <p:nvGrpSpPr>
          <p:cNvPr id="45" name="Group 110"/>
          <p:cNvGrpSpPr/>
          <p:nvPr/>
        </p:nvGrpSpPr>
        <p:grpSpPr>
          <a:xfrm>
            <a:off x="4696889" y="3371047"/>
            <a:ext cx="192698" cy="948263"/>
            <a:chOff x="1690019" y="2064423"/>
            <a:chExt cx="144542" cy="711197"/>
          </a:xfrm>
          <a:solidFill>
            <a:srgbClr val="9A0000"/>
          </a:solidFill>
        </p:grpSpPr>
        <p:cxnSp>
          <p:nvCxnSpPr>
            <p:cNvPr id="46" name="Straight Connector 111"/>
            <p:cNvCxnSpPr/>
            <p:nvPr/>
          </p:nvCxnSpPr>
          <p:spPr>
            <a:xfrm flipH="1">
              <a:off x="1762290" y="2064423"/>
              <a:ext cx="1" cy="613924"/>
            </a:xfrm>
            <a:prstGeom prst="line">
              <a:avLst/>
            </a:prstGeom>
            <a:grpFill/>
            <a:ln w="19050">
              <a:solidFill>
                <a:srgbClr val="9A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112"/>
            <p:cNvSpPr/>
            <p:nvPr/>
          </p:nvSpPr>
          <p:spPr>
            <a:xfrm>
              <a:off x="1690019" y="2631078"/>
              <a:ext cx="144542" cy="144542"/>
            </a:xfrm>
            <a:prstGeom prst="ellipse">
              <a:avLst/>
            </a:prstGeom>
            <a:solidFill>
              <a:srgbClr val="9A0001"/>
            </a:solidFill>
            <a:ln w="19050">
              <a:solidFill>
                <a:srgbClr val="9A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lt"/>
              </a:endParaRPr>
            </a:p>
          </p:txBody>
        </p:sp>
      </p:grpSp>
      <p:sp>
        <p:nvSpPr>
          <p:cNvPr id="48" name="Oval 127"/>
          <p:cNvSpPr>
            <a:spLocks noChangeAspect="1"/>
          </p:cNvSpPr>
          <p:nvPr/>
        </p:nvSpPr>
        <p:spPr>
          <a:xfrm>
            <a:off x="6410059" y="1440544"/>
            <a:ext cx="1907752" cy="1908000"/>
          </a:xfrm>
          <a:prstGeom prst="ellipse">
            <a:avLst/>
          </a:prstGeom>
          <a:solidFill>
            <a:srgbClr val="9A0001"/>
          </a:solidFill>
          <a:ln w="5715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lt"/>
            </a:endParaRPr>
          </a:p>
        </p:txBody>
      </p:sp>
      <p:grpSp>
        <p:nvGrpSpPr>
          <p:cNvPr id="49" name="Group 128"/>
          <p:cNvGrpSpPr/>
          <p:nvPr/>
        </p:nvGrpSpPr>
        <p:grpSpPr>
          <a:xfrm>
            <a:off x="7266780" y="3371047"/>
            <a:ext cx="192698" cy="948263"/>
            <a:chOff x="1690019" y="2064423"/>
            <a:chExt cx="144542" cy="711197"/>
          </a:xfrm>
          <a:solidFill>
            <a:srgbClr val="9A0000"/>
          </a:solidFill>
        </p:grpSpPr>
        <p:cxnSp>
          <p:nvCxnSpPr>
            <p:cNvPr id="50" name="Straight Connector 129"/>
            <p:cNvCxnSpPr/>
            <p:nvPr/>
          </p:nvCxnSpPr>
          <p:spPr>
            <a:xfrm flipH="1">
              <a:off x="1762290" y="2064423"/>
              <a:ext cx="1" cy="613924"/>
            </a:xfrm>
            <a:prstGeom prst="line">
              <a:avLst/>
            </a:prstGeom>
            <a:grpFill/>
            <a:ln w="19050">
              <a:solidFill>
                <a:srgbClr val="9A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30"/>
            <p:cNvSpPr/>
            <p:nvPr/>
          </p:nvSpPr>
          <p:spPr>
            <a:xfrm>
              <a:off x="1690019" y="2631078"/>
              <a:ext cx="144542" cy="144542"/>
            </a:xfrm>
            <a:prstGeom prst="ellipse">
              <a:avLst/>
            </a:prstGeom>
            <a:solidFill>
              <a:srgbClr val="9A0001"/>
            </a:solidFill>
            <a:ln w="19050">
              <a:solidFill>
                <a:srgbClr val="9A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lt"/>
              </a:endParaRPr>
            </a:p>
          </p:txBody>
        </p:sp>
      </p:grpSp>
      <p:sp>
        <p:nvSpPr>
          <p:cNvPr id="52" name="Oval 145"/>
          <p:cNvSpPr>
            <a:spLocks noChangeAspect="1"/>
          </p:cNvSpPr>
          <p:nvPr/>
        </p:nvSpPr>
        <p:spPr>
          <a:xfrm>
            <a:off x="9123126" y="1728544"/>
            <a:ext cx="1619789" cy="1620000"/>
          </a:xfrm>
          <a:prstGeom prst="ellipse">
            <a:avLst/>
          </a:prstGeom>
          <a:solidFill>
            <a:srgbClr val="9A0001"/>
          </a:solidFill>
          <a:ln w="5715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lt"/>
            </a:endParaRPr>
          </a:p>
        </p:txBody>
      </p:sp>
      <p:grpSp>
        <p:nvGrpSpPr>
          <p:cNvPr id="53" name="Group 146"/>
          <p:cNvGrpSpPr/>
          <p:nvPr/>
        </p:nvGrpSpPr>
        <p:grpSpPr>
          <a:xfrm>
            <a:off x="9836671" y="3371047"/>
            <a:ext cx="192698" cy="948263"/>
            <a:chOff x="1690019" y="2064423"/>
            <a:chExt cx="144542" cy="711197"/>
          </a:xfrm>
          <a:solidFill>
            <a:srgbClr val="9A0000"/>
          </a:solidFill>
        </p:grpSpPr>
        <p:cxnSp>
          <p:nvCxnSpPr>
            <p:cNvPr id="54" name="Straight Connector 147"/>
            <p:cNvCxnSpPr/>
            <p:nvPr/>
          </p:nvCxnSpPr>
          <p:spPr>
            <a:xfrm flipH="1">
              <a:off x="1762290" y="2064423"/>
              <a:ext cx="1" cy="613924"/>
            </a:xfrm>
            <a:prstGeom prst="line">
              <a:avLst/>
            </a:prstGeom>
            <a:grpFill/>
            <a:ln w="19050">
              <a:solidFill>
                <a:srgbClr val="9A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148"/>
            <p:cNvSpPr/>
            <p:nvPr/>
          </p:nvSpPr>
          <p:spPr>
            <a:xfrm>
              <a:off x="1690019" y="2631078"/>
              <a:ext cx="144542" cy="144542"/>
            </a:xfrm>
            <a:prstGeom prst="ellipse">
              <a:avLst/>
            </a:prstGeom>
            <a:solidFill>
              <a:srgbClr val="9A0001"/>
            </a:solidFill>
            <a:ln w="19050">
              <a:solidFill>
                <a:srgbClr val="9A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lt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203325" y="4827210"/>
            <a:ext cx="2068195" cy="1383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代谢组学知识图谱可以用于探究不同生物样本之间的代谢组差异，比如健康与疾病状态间的差异，不同品种植物间的差异等。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97241" y="4324886"/>
            <a:ext cx="2252206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</a:rPr>
              <a:t>研究代谢组差异性</a:t>
            </a:r>
            <a:endParaRPr lang="zh-CN" altLang="en-US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94125" y="4827270"/>
            <a:ext cx="2011680" cy="1383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代谢组学知识图谱可以用于疾病诊断，通过对患者血液中代谢物的检测，可以发现与疾病相关的代谢组模式，从而诊断疾病。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628019" y="4324886"/>
            <a:ext cx="2252206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</a:rPr>
              <a:t>疾病诊断</a:t>
            </a:r>
            <a:endParaRPr lang="zh-CN" altLang="en-US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364605" y="4827210"/>
            <a:ext cx="2011045" cy="1383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代谢组学知识图谱可以用于药物研发，通过分析药物对生物体代谢组的影响，可以发现新的潜在治疗目标或提高药物的靶向性。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237026" y="4324886"/>
            <a:ext cx="2252206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</a:rPr>
              <a:t>药物研发</a:t>
            </a:r>
            <a:endParaRPr lang="zh-CN" altLang="en-US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016844" y="4827210"/>
            <a:ext cx="1832349" cy="13836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代谢组学知识图谱可以用于食品安全管理，通过对食品中的代谢物进行检测，可以发现污染物或致病物的生物标记物。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06916" y="4324886"/>
            <a:ext cx="2252206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</a:rPr>
              <a:t>食品安全管理</a:t>
            </a:r>
            <a:endParaRPr lang="zh-CN" altLang="en-US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" name="图形 2" descr="员工徽章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4607" y="2032785"/>
            <a:ext cx="914400" cy="914400"/>
          </a:xfrm>
          <a:prstGeom prst="rect">
            <a:avLst/>
          </a:prstGeom>
        </p:spPr>
      </p:pic>
      <p:pic>
        <p:nvPicPr>
          <p:cNvPr id="9" name="图形 5" descr="社交网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7163" y="1937344"/>
            <a:ext cx="914400" cy="914400"/>
          </a:xfrm>
          <a:prstGeom prst="rect">
            <a:avLst/>
          </a:prstGeom>
        </p:spPr>
      </p:pic>
      <p:pic>
        <p:nvPicPr>
          <p:cNvPr id="10" name="图形 7" descr="媒体演示文稿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5928" y="1937344"/>
            <a:ext cx="914400" cy="914400"/>
          </a:xfrm>
          <a:prstGeom prst="rect">
            <a:avLst/>
          </a:prstGeom>
        </p:spPr>
      </p:pic>
      <p:pic>
        <p:nvPicPr>
          <p:cNvPr id="70" name="图形 69" descr="大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5818" y="2032785"/>
            <a:ext cx="914400" cy="914400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项目意义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应用场景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4385" y="1396365"/>
            <a:ext cx="10718165" cy="4939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生物学意义：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揭示代谢组学中各种分子之间的相互作用关系，如代谢物之间的转化和联结，酶之间的调控等。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明确代谢组学中各种分子的功能和角色，如代谢物的作用，酶的活性和调控机制等。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探索代谢组学中的细胞代谢途径和代谢网络，如糖酵解途径，碳酸循环，氨基酸代谢途径等。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揭示代谢组学中各种分子与疾病之间的关系，如代谢物与癌症，酶与糖尿病，调控因子与心脏病等。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临床意义：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帮助医生更好地理解患者代谢状态，为临床诊断和治疗提供重要的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依据。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支持临床药物开发和个体化治疗，根据患者的代谢特征选择最佳的药物和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治疗方案。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提高临床疾病的预防和控制能力，通过调控代谢途径和代谢产物的水平来降低疾病的发生和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发展。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支持临床疾病的早期诊断和预后评估，通过分析代谢组学数据预测疾病的发展趋势和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治疗效果。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为临床疾病的药物开发和临床治疗提供重要的指导信息，有助于提高临床疾病的治疗效率和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质量。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1782238" cy="1882835"/>
            <a:chOff x="1209755" y="4179558"/>
            <a:chExt cx="1782238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46685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04</a:t>
              </a:r>
              <a:endParaRPr lang="en-US" altLang="zh-CN" sz="8800" b="1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1198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latin typeface="方正粗黑宋简体" panose="02000000000000000000" charset="-122"/>
                  <a:ea typeface="方正粗黑宋简体" panose="02000000000000000000" charset="-122"/>
                </a:rPr>
                <a:t>总结</a:t>
              </a:r>
              <a:endParaRPr lang="zh-CN" altLang="en-US" sz="4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28" name="矩形 2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1" b="16646"/>
          <a:stretch>
            <a:fillRect/>
          </a:stretch>
        </p:blipFill>
        <p:spPr>
          <a:xfrm>
            <a:off x="1033780" y="1235710"/>
            <a:ext cx="11440160" cy="34366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54551" y="0"/>
            <a:ext cx="6410231" cy="6900406"/>
          </a:xfrm>
          <a:prstGeom prst="rect">
            <a:avLst/>
          </a:prstGeom>
          <a:solidFill>
            <a:srgbClr val="9A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-11561" y="698098"/>
            <a:ext cx="408066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9251908" y="4943363"/>
            <a:ext cx="490220" cy="3205459"/>
            <a:chOff x="409458" y="1722676"/>
            <a:chExt cx="490220" cy="3205459"/>
          </a:xfrm>
        </p:grpSpPr>
        <p:sp>
          <p:nvSpPr>
            <p:cNvPr id="15" name="文本框 14"/>
            <p:cNvSpPr txBox="1"/>
            <p:nvPr/>
          </p:nvSpPr>
          <p:spPr>
            <a:xfrm>
              <a:off x="409458" y="1722676"/>
              <a:ext cx="490220" cy="2861310"/>
            </a:xfrm>
            <a:prstGeom prst="rect">
              <a:avLst/>
            </a:prstGeom>
            <a:noFill/>
          </p:spPr>
          <p:txBody>
            <a:bodyPr vert="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29523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1614793" y="1922777"/>
            <a:ext cx="4603678" cy="769441"/>
            <a:chOff x="1184078" y="2313500"/>
            <a:chExt cx="4603678" cy="769441"/>
          </a:xfrm>
        </p:grpSpPr>
        <p:sp>
          <p:nvSpPr>
            <p:cNvPr id="13" name="文本框 12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29462" y="2333498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背景</a:t>
              </a:r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介绍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029462" y="2690950"/>
              <a:ext cx="375829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代谢组学与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知识图谱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0" y="6079720"/>
            <a:ext cx="1675797" cy="467802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1627508" y="2925510"/>
            <a:ext cx="4603678" cy="769441"/>
            <a:chOff x="1184078" y="2313500"/>
            <a:chExt cx="4603678" cy="769441"/>
          </a:xfrm>
        </p:grpSpPr>
        <p:sp>
          <p:nvSpPr>
            <p:cNvPr id="51" name="文本框 50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029462" y="2333498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具体</a:t>
              </a:r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工作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029462" y="2687140"/>
              <a:ext cx="375829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图谱构建与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功能设计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54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1627508" y="3927957"/>
            <a:ext cx="4603678" cy="769441"/>
            <a:chOff x="1184078" y="2313500"/>
            <a:chExt cx="4603678" cy="769441"/>
          </a:xfrm>
        </p:grpSpPr>
        <p:sp>
          <p:nvSpPr>
            <p:cNvPr id="56" name="文本框 55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029462" y="2333498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项目</a:t>
              </a:r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意义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029462" y="2690950"/>
              <a:ext cx="3758294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应用场景与潜在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贡献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59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627508" y="4923133"/>
            <a:ext cx="1637864" cy="769441"/>
            <a:chOff x="1184078" y="2313500"/>
            <a:chExt cx="1637864" cy="769441"/>
          </a:xfrm>
        </p:grpSpPr>
        <p:sp>
          <p:nvSpPr>
            <p:cNvPr id="61" name="文本框 60"/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04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029462" y="2468753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总结</a:t>
              </a:r>
              <a:endParaRPr lang="zh-CN" altLang="en-US" sz="24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64" name="直接连接符 33"/>
            <p:cNvCxnSpPr/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连接符 10"/>
          <p:cNvCxnSpPr/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>
            <a:fillRect/>
          </a:stretch>
        </p:blipFill>
        <p:spPr>
          <a:xfrm>
            <a:off x="-11561" y="1862942"/>
            <a:ext cx="1639068" cy="3733580"/>
          </a:xfrm>
          <a:prstGeom prst="rect">
            <a:avLst/>
          </a:prstGeom>
        </p:spPr>
      </p:pic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9" r="10405"/>
          <a:stretch>
            <a:fillRect/>
          </a:stretch>
        </p:blipFill>
        <p:spPr>
          <a:xfrm>
            <a:off x="6129919" y="319035"/>
            <a:ext cx="5859494" cy="5839996"/>
          </a:xfrm>
          <a:prstGeom prst="rect">
            <a:avLst/>
          </a:prstGeom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9485" y="50927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总结</a:t>
            </a:r>
            <a:endParaRPr lang="zh-CN" altLang="en-US" sz="3600" dirty="0"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4385" y="1396365"/>
            <a:ext cx="1071816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主要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工作：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	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构建代谢组学知识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图谱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主要结果：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	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知识图谱初步构建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完成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	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对知识图谱中的内容进行表示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学习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	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相关代码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开源</a:t>
            </a:r>
            <a:endParaRPr lang="zh-CN" altLang="en-US" sz="240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6" b="20544"/>
          <a:stretch>
            <a:fillRect/>
          </a:stretch>
        </p:blipFill>
        <p:spPr>
          <a:xfrm>
            <a:off x="-1" y="0"/>
            <a:ext cx="12218023" cy="40538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文本框 9"/>
          <p:cNvSpPr txBox="1"/>
          <p:nvPr/>
        </p:nvSpPr>
        <p:spPr>
          <a:xfrm>
            <a:off x="1056012" y="4430502"/>
            <a:ext cx="593372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输入标题文本</a:t>
            </a:r>
            <a:endParaRPr lang="zh-CN" altLang="en-US" sz="6000" dirty="0"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3992" y="5492558"/>
            <a:ext cx="2352675" cy="404495"/>
            <a:chOff x="5843507" y="4481521"/>
            <a:chExt cx="2352675" cy="404495"/>
          </a:xfrm>
        </p:grpSpPr>
        <p:grpSp>
          <p:nvGrpSpPr>
            <p:cNvPr id="24" name="组合 23"/>
            <p:cNvGrpSpPr/>
            <p:nvPr/>
          </p:nvGrpSpPr>
          <p:grpSpPr>
            <a:xfrm>
              <a:off x="5843507" y="4481521"/>
              <a:ext cx="2352226" cy="398696"/>
              <a:chOff x="7735" y="9845"/>
              <a:chExt cx="3169" cy="55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>
                <a:solidFill>
                  <a:srgbClr val="9A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FZCuHeiSongS-B-GB" panose="02000000000000000000" pitchFamily="2" charset="-122"/>
                  <a:ea typeface="FZCuHeiSongS-B-GB" panose="02000000000000000000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899" y="9845"/>
                <a:ext cx="1344" cy="5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方正粗黑宋简体" panose="02000000000000000000" charset="-122"/>
                    <a:ea typeface="方正粗黑宋简体" panose="02000000000000000000" charset="-122"/>
                    <a:cs typeface="思源黑体 CN Medium" panose="020B0600000000000000" charset="-122"/>
                  </a:rPr>
                  <a:t>汇报人</a:t>
                </a:r>
                <a:endParaRPr lang="zh-CN" altLang="en-US" sz="20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180182" y="4487236"/>
              <a:ext cx="1016000" cy="3987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latin typeface="方正粗黑宋简体" panose="02000000000000000000" charset="-122"/>
                  <a:ea typeface="方正粗黑宋简体" panose="02000000000000000000" charset="-122"/>
                  <a:cs typeface="思源黑体 CN Medium" panose="020B0600000000000000" charset="-122"/>
                </a:rPr>
                <a:t>陆宇星</a:t>
              </a:r>
              <a:endParaRPr lang="zh-CN" altLang="en-US" sz="2000" dirty="0">
                <a:latin typeface="方正粗黑宋简体" panose="02000000000000000000" charset="-122"/>
                <a:ea typeface="方正粗黑宋简体" panose="02000000000000000000" charset="-122"/>
                <a:cs typeface="思源黑体 CN Medium" panose="020B060000000000000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19281" y="0"/>
            <a:ext cx="505460" cy="3703792"/>
            <a:chOff x="383693" y="1224343"/>
            <a:chExt cx="505460" cy="3703792"/>
          </a:xfrm>
        </p:grpSpPr>
        <p:sp>
          <p:nvSpPr>
            <p:cNvPr id="34" name="文本框 33"/>
            <p:cNvSpPr txBox="1"/>
            <p:nvPr/>
          </p:nvSpPr>
          <p:spPr>
            <a:xfrm>
              <a:off x="383693" y="1677524"/>
              <a:ext cx="505460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35" name="直接连接符 26"/>
            <p:cNvCxnSpPr/>
            <p:nvPr/>
          </p:nvCxnSpPr>
          <p:spPr>
            <a:xfrm>
              <a:off x="621617" y="1224343"/>
              <a:ext cx="0" cy="314885"/>
            </a:xfrm>
            <a:prstGeom prst="line">
              <a:avLst/>
            </a:prstGeom>
            <a:ln w="76200">
              <a:solidFill>
                <a:srgbClr val="9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/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谢</a:t>
            </a:r>
            <a:endParaRPr lang="en-US" altLang="zh-CN" sz="6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谢</a:t>
            </a:r>
            <a:endParaRPr lang="en-US" altLang="zh-CN" sz="6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观</a:t>
            </a:r>
            <a:endParaRPr lang="en-US" altLang="zh-CN" sz="6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看</a:t>
            </a:r>
            <a:endParaRPr lang="zh-CN" altLang="en-US" sz="6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90714" y="5984849"/>
            <a:ext cx="19281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0000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2022</a:t>
            </a:r>
            <a:r>
              <a:rPr lang="zh-CN" altLang="en-US" dirty="0">
                <a:solidFill>
                  <a:srgbClr val="9A0000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年</a:t>
            </a:r>
            <a:r>
              <a:rPr lang="en-US" altLang="zh-CN" dirty="0">
                <a:solidFill>
                  <a:srgbClr val="9A0000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12</a:t>
            </a:r>
            <a:r>
              <a:rPr lang="zh-CN" altLang="en-US" dirty="0">
                <a:solidFill>
                  <a:srgbClr val="9A0000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月</a:t>
            </a:r>
            <a:r>
              <a:rPr lang="en-US" altLang="zh-CN" dirty="0">
                <a:solidFill>
                  <a:srgbClr val="9A0000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15</a:t>
            </a:r>
            <a:r>
              <a:rPr lang="zh-CN" altLang="en-US" dirty="0">
                <a:solidFill>
                  <a:srgbClr val="9A0000"/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日</a:t>
            </a:r>
            <a:endParaRPr lang="zh-CN" altLang="en-US" dirty="0">
              <a:solidFill>
                <a:srgbClr val="9A0000"/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836194" y="6780865"/>
            <a:ext cx="5381839" cy="9712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982638" y="1239655"/>
            <a:ext cx="11235392" cy="343670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 t="-3757" b="-18243"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530269" cy="1882835"/>
            <a:chOff x="1209755" y="4179558"/>
            <a:chExt cx="253026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46685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01</a:t>
              </a:r>
              <a:endParaRPr lang="en-US" altLang="zh-CN" sz="8800" b="1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latin typeface="方正粗黑宋简体" panose="02000000000000000000" charset="-122"/>
                  <a:ea typeface="方正粗黑宋简体" panose="02000000000000000000" charset="-122"/>
                </a:rPr>
                <a:t>背景介绍</a:t>
              </a:r>
              <a:endParaRPr lang="zh-CN" altLang="en-US" sz="4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/>
          <p:cNvSpPr txBox="1"/>
          <p:nvPr/>
        </p:nvSpPr>
        <p:spPr>
          <a:xfrm>
            <a:off x="5313328" y="5682529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代谢组学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313328" y="6133056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相关工作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520948" y="5682428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知识图谱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520948" y="6132320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研究目的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背景介绍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代谢组学（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Metabolomics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）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85" y="1358265"/>
            <a:ext cx="8978900" cy="52381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0655" y="1563370"/>
            <a:ext cx="300609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代谢组学——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研究对象大都是相对分子质量1000以内的小分子物质。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最接近生物表型的组学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能够告诉我们“体内发生了什么”。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代谢组学技术分析能更直接及时地反映个体的疾病状态。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背景介绍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知识图谱（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Knowledge Graph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）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graph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1524000"/>
            <a:ext cx="5047615" cy="51333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72200" y="1748790"/>
            <a:ext cx="55753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知识图谱——把复杂的知识领域通过数据挖掘、信息处理、知识计量和图形绘制而显示出来，揭示知识领域的动态发展规律，为学科研究提供切实的、有价值的参考。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知识图谱有很多应用场景，如搜索、问答、辅助大数据分析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等等。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代谢组学领域的知识图谱研究仍是空白，大量的结构化数据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有待被整理。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r="5764"/>
          <a:stretch>
            <a:fillRect/>
          </a:stretch>
        </p:blipFill>
        <p:spPr>
          <a:xfrm>
            <a:off x="-13064" y="1730485"/>
            <a:ext cx="5701595" cy="4493795"/>
          </a:xfrm>
          <a:custGeom>
            <a:avLst/>
            <a:gdLst>
              <a:gd name="connsiteX0" fmla="*/ 0 w 5701595"/>
              <a:gd name="connsiteY0" fmla="*/ 0 h 4493795"/>
              <a:gd name="connsiteX1" fmla="*/ 5701595 w 5701595"/>
              <a:gd name="connsiteY1" fmla="*/ 0 h 4493795"/>
              <a:gd name="connsiteX2" fmla="*/ 5701595 w 5701595"/>
              <a:gd name="connsiteY2" fmla="*/ 4493795 h 4493795"/>
              <a:gd name="connsiteX3" fmla="*/ 0 w 5701595"/>
              <a:gd name="connsiteY3" fmla="*/ 4493795 h 449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1595" h="4493795">
                <a:moveTo>
                  <a:pt x="0" y="0"/>
                </a:moveTo>
                <a:lnTo>
                  <a:pt x="5701595" y="0"/>
                </a:lnTo>
                <a:lnTo>
                  <a:pt x="5701595" y="4493795"/>
                </a:lnTo>
                <a:lnTo>
                  <a:pt x="0" y="4493795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5826034" y="1732464"/>
            <a:ext cx="6365966" cy="1316990"/>
            <a:chOff x="5826034" y="1580788"/>
            <a:chExt cx="6365966" cy="1316990"/>
          </a:xfrm>
        </p:grpSpPr>
        <p:sp>
          <p:nvSpPr>
            <p:cNvPr id="10" name="矩形 9"/>
            <p:cNvSpPr/>
            <p:nvPr/>
          </p:nvSpPr>
          <p:spPr>
            <a:xfrm>
              <a:off x="5826034" y="1580788"/>
              <a:ext cx="6365966" cy="1312340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30019" y="1686833"/>
              <a:ext cx="316611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KEGG PATHWAY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30019" y="2067833"/>
              <a:ext cx="484949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一个基于 KEGG 数据库的知识图谱，提供了大量有关生物体内代谢途径和信号传导网络的信息。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826034" y="3344586"/>
            <a:ext cx="6365965" cy="1260712"/>
            <a:chOff x="5826034" y="3192910"/>
            <a:chExt cx="6365965" cy="1260712"/>
          </a:xfrm>
        </p:grpSpPr>
        <p:sp>
          <p:nvSpPr>
            <p:cNvPr id="11" name="矩形 10"/>
            <p:cNvSpPr/>
            <p:nvPr/>
          </p:nvSpPr>
          <p:spPr>
            <a:xfrm>
              <a:off x="5826034" y="3192910"/>
              <a:ext cx="6365965" cy="1260712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29896" y="3239827"/>
              <a:ext cx="30603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Reactome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30019" y="3620900"/>
              <a:ext cx="490283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一个基于人类基因组的知识图谱，提供了关于生物体内的分子事件、信号传导网络和疾病相关途径的信息。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826034" y="4940759"/>
            <a:ext cx="6365966" cy="1283520"/>
            <a:chOff x="5826034" y="4789083"/>
            <a:chExt cx="6365966" cy="1283520"/>
          </a:xfrm>
        </p:grpSpPr>
        <p:sp>
          <p:nvSpPr>
            <p:cNvPr id="12" name="矩形 11"/>
            <p:cNvSpPr/>
            <p:nvPr/>
          </p:nvSpPr>
          <p:spPr>
            <a:xfrm>
              <a:off x="5826034" y="4789083"/>
              <a:ext cx="6365966" cy="1283520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29896" y="4793112"/>
              <a:ext cx="30603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WikiPathways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229896" y="5174454"/>
              <a:ext cx="458433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>
                  <a:latin typeface="方正粗黑宋简体" panose="02000000000000000000" charset="-122"/>
                  <a:ea typeface="方正粗黑宋简体" panose="02000000000000000000" charset="-122"/>
                  <a:cs typeface="方正粗黑宋简体" panose="02000000000000000000" charset="-122"/>
                  <a:sym typeface="+mn-ea"/>
                </a:rPr>
                <a:t>一个由社区驱动的生物学知识图谱，提供了大量有关生物体内代谢途径和信号传导网络的信息。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0" name="文本框 29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背景介绍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  <a:sym typeface="+mn-ea"/>
                </a:rPr>
                <a:t>生物学领域现有知识图谱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6031196" y="1963735"/>
            <a:ext cx="856034" cy="856034"/>
          </a:xfrm>
          <a:prstGeom prst="ellipse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031196" y="3560394"/>
            <a:ext cx="856034" cy="856034"/>
          </a:xfrm>
          <a:prstGeom prst="ellipse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036595" y="5167920"/>
            <a:ext cx="856034" cy="856034"/>
          </a:xfrm>
          <a:prstGeom prst="ellipse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形 3" descr="灯泡和齿轮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4280" y="2036446"/>
            <a:ext cx="658667" cy="658667"/>
          </a:xfrm>
          <a:prstGeom prst="rect">
            <a:avLst/>
          </a:prstGeom>
        </p:spPr>
      </p:pic>
      <p:pic>
        <p:nvPicPr>
          <p:cNvPr id="7" name="图形 6" descr="喝彩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701" y="5288444"/>
            <a:ext cx="658667" cy="658667"/>
          </a:xfrm>
          <a:prstGeom prst="rect">
            <a:avLst/>
          </a:prstGeom>
        </p:spPr>
      </p:pic>
      <p:pic>
        <p:nvPicPr>
          <p:cNvPr id="13" name="图形 12" descr="文档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9880" y="3645266"/>
            <a:ext cx="658667" cy="65866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7472" y="2831711"/>
            <a:ext cx="11300052" cy="118677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" name="文本框 2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背景介绍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研究目的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30701"/>
          <a:stretch>
            <a:fillRect/>
          </a:stretch>
        </p:blipFill>
        <p:spPr>
          <a:xfrm>
            <a:off x="8531538" y="1722336"/>
            <a:ext cx="2603825" cy="3405524"/>
          </a:xfrm>
          <a:custGeom>
            <a:avLst/>
            <a:gdLst>
              <a:gd name="connsiteX0" fmla="*/ 0 w 2603825"/>
              <a:gd name="connsiteY0" fmla="*/ 0 h 3405524"/>
              <a:gd name="connsiteX1" fmla="*/ 2603825 w 2603825"/>
              <a:gd name="connsiteY1" fmla="*/ 0 h 3405524"/>
              <a:gd name="connsiteX2" fmla="*/ 2603825 w 2603825"/>
              <a:gd name="connsiteY2" fmla="*/ 3405524 h 3405524"/>
              <a:gd name="connsiteX3" fmla="*/ 0 w 2603825"/>
              <a:gd name="connsiteY3" fmla="*/ 3405524 h 34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825" h="3405524">
                <a:moveTo>
                  <a:pt x="0" y="0"/>
                </a:moveTo>
                <a:lnTo>
                  <a:pt x="2603825" y="0"/>
                </a:lnTo>
                <a:lnTo>
                  <a:pt x="2603825" y="3405524"/>
                </a:lnTo>
                <a:lnTo>
                  <a:pt x="0" y="3405524"/>
                </a:ln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6" r="20546"/>
          <a:stretch>
            <a:fillRect/>
          </a:stretch>
        </p:blipFill>
        <p:spPr>
          <a:xfrm>
            <a:off x="4861149" y="1726238"/>
            <a:ext cx="2608447" cy="3405524"/>
          </a:xfrm>
          <a:custGeom>
            <a:avLst/>
            <a:gdLst>
              <a:gd name="connsiteX0" fmla="*/ 0 w 2608447"/>
              <a:gd name="connsiteY0" fmla="*/ 0 h 3405524"/>
              <a:gd name="connsiteX1" fmla="*/ 2608447 w 2608447"/>
              <a:gd name="connsiteY1" fmla="*/ 0 h 3405524"/>
              <a:gd name="connsiteX2" fmla="*/ 2608447 w 2608447"/>
              <a:gd name="connsiteY2" fmla="*/ 3405524 h 3405524"/>
              <a:gd name="connsiteX3" fmla="*/ 0 w 2608447"/>
              <a:gd name="connsiteY3" fmla="*/ 3405524 h 34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8447" h="3405524">
                <a:moveTo>
                  <a:pt x="0" y="0"/>
                </a:moveTo>
                <a:lnTo>
                  <a:pt x="2608447" y="0"/>
                </a:lnTo>
                <a:lnTo>
                  <a:pt x="2608447" y="3405524"/>
                </a:lnTo>
                <a:lnTo>
                  <a:pt x="0" y="3405524"/>
                </a:lnTo>
                <a:close/>
              </a:path>
            </a:pathLst>
          </a:cu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3193"/>
          <a:stretch>
            <a:fillRect/>
          </a:stretch>
        </p:blipFill>
        <p:spPr>
          <a:xfrm>
            <a:off x="1132915" y="1726238"/>
            <a:ext cx="2603826" cy="3405524"/>
          </a:xfrm>
          <a:custGeom>
            <a:avLst/>
            <a:gdLst>
              <a:gd name="connsiteX0" fmla="*/ 0 w 2603826"/>
              <a:gd name="connsiteY0" fmla="*/ 0 h 3405524"/>
              <a:gd name="connsiteX1" fmla="*/ 2603826 w 2603826"/>
              <a:gd name="connsiteY1" fmla="*/ 0 h 3405524"/>
              <a:gd name="connsiteX2" fmla="*/ 2603826 w 2603826"/>
              <a:gd name="connsiteY2" fmla="*/ 3405524 h 3405524"/>
              <a:gd name="connsiteX3" fmla="*/ 0 w 2603826"/>
              <a:gd name="connsiteY3" fmla="*/ 3405524 h 34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826" h="3405524">
                <a:moveTo>
                  <a:pt x="0" y="0"/>
                </a:moveTo>
                <a:lnTo>
                  <a:pt x="2603826" y="0"/>
                </a:lnTo>
                <a:lnTo>
                  <a:pt x="2603826" y="3405524"/>
                </a:lnTo>
                <a:lnTo>
                  <a:pt x="0" y="3405524"/>
                </a:lnTo>
                <a:close/>
              </a:path>
            </a:pathLst>
          </a:custGeom>
        </p:spPr>
      </p:pic>
      <p:sp>
        <p:nvSpPr>
          <p:cNvPr id="48" name="文本框 47"/>
          <p:cNvSpPr txBox="1"/>
          <p:nvPr/>
        </p:nvSpPr>
        <p:spPr>
          <a:xfrm>
            <a:off x="795020" y="5243830"/>
            <a:ext cx="3279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构建代谢组学</a:t>
            </a:r>
            <a:r>
              <a:rPr lang="zh-CN" altLang="en-US" sz="2400" b="1" dirty="0">
                <a:solidFill>
                  <a:srgbClr val="9A000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知识图谱</a:t>
            </a:r>
            <a:endParaRPr lang="zh-CN" altLang="en-US" sz="2400" b="1" dirty="0">
              <a:solidFill>
                <a:srgbClr val="9A000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25739" y="5680459"/>
            <a:ext cx="2376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填补该领域的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空缺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565848" y="5243955"/>
            <a:ext cx="30603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实现一些</a:t>
            </a:r>
            <a:r>
              <a:rPr lang="zh-CN" altLang="en-US" sz="2400" b="1" dirty="0">
                <a:solidFill>
                  <a:srgbClr val="9A000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功能</a:t>
            </a:r>
            <a:endParaRPr lang="zh-CN" altLang="en-US" sz="2400" b="1" dirty="0">
              <a:solidFill>
                <a:srgbClr val="9A000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566920" y="5680710"/>
            <a:ext cx="3061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为行业内的其他研究者提供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接口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193405" y="5680710"/>
            <a:ext cx="3279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将知识图谱应用到一些下游任务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303298" y="5243954"/>
            <a:ext cx="30603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解决一些实际</a:t>
            </a:r>
            <a:r>
              <a:rPr lang="zh-CN" altLang="en-US" sz="2400" b="1" dirty="0">
                <a:solidFill>
                  <a:srgbClr val="9A000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问题</a:t>
            </a:r>
            <a:endParaRPr lang="zh-CN" altLang="en-US" sz="2400" b="1" dirty="0">
              <a:solidFill>
                <a:srgbClr val="9A000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0" y="1239655"/>
            <a:ext cx="766614" cy="3436705"/>
          </a:xfrm>
          <a:prstGeom prst="rect">
            <a:avLst/>
          </a:prstGeom>
          <a:solidFill>
            <a:srgbClr val="9A0001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6" y="422723"/>
            <a:ext cx="1675797" cy="467802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033481" y="4676361"/>
            <a:ext cx="2530269" cy="1882835"/>
            <a:chOff x="1209755" y="4179558"/>
            <a:chExt cx="2530269" cy="1882835"/>
          </a:xfrm>
        </p:grpSpPr>
        <p:sp>
          <p:nvSpPr>
            <p:cNvPr id="63" name="文本框 62"/>
            <p:cNvSpPr txBox="1"/>
            <p:nvPr/>
          </p:nvSpPr>
          <p:spPr>
            <a:xfrm>
              <a:off x="1525143" y="4179558"/>
              <a:ext cx="1466850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02</a:t>
              </a:r>
              <a:endParaRPr lang="en-US" altLang="zh-CN" sz="8800" b="1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25144" y="5355638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latin typeface="方正粗黑宋简体" panose="02000000000000000000" charset="-122"/>
                  <a:ea typeface="方正粗黑宋简体" panose="02000000000000000000" charset="-122"/>
                </a:rPr>
                <a:t>具体工作</a:t>
              </a:r>
              <a:endParaRPr lang="zh-CN" altLang="en-US" sz="40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cxnSp>
          <p:nvCxnSpPr>
            <p:cNvPr id="66" name="直接连接符 55"/>
            <p:cNvCxnSpPr/>
            <p:nvPr/>
          </p:nvCxnSpPr>
          <p:spPr>
            <a:xfrm>
              <a:off x="1209755" y="4396902"/>
              <a:ext cx="0" cy="1579587"/>
            </a:xfrm>
            <a:prstGeom prst="line">
              <a:avLst/>
            </a:prstGeom>
            <a:ln w="1270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/>
          <p:cNvSpPr txBox="1"/>
          <p:nvPr/>
        </p:nvSpPr>
        <p:spPr>
          <a:xfrm>
            <a:off x="5313328" y="5683164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数据介绍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313328" y="6133056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功能设计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520948" y="5682428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图谱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构建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520948" y="6132320"/>
            <a:ext cx="1281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rPr>
              <a:t>下游任务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字魂105号-简雅黑" panose="00000500000000000000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0254830" y="4962163"/>
            <a:ext cx="1528321" cy="302448"/>
            <a:chOff x="5796136" y="4189567"/>
            <a:chExt cx="1146539" cy="226895"/>
          </a:xfrm>
          <a:solidFill>
            <a:srgbClr val="9A0001"/>
          </a:solidFill>
          <a:effectLst/>
        </p:grpSpPr>
        <p:sp>
          <p:nvSpPr>
            <p:cNvPr id="7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8208"/>
                <a:gd name="connsiteY0-2" fmla="*/ 10042 h 10042"/>
                <a:gd name="connsiteX1-3" fmla="*/ 2000 w 18208"/>
                <a:gd name="connsiteY1-4" fmla="*/ 42 h 10042"/>
                <a:gd name="connsiteX2-5" fmla="*/ 18208 w 18208"/>
                <a:gd name="connsiteY2-6" fmla="*/ 0 h 10042"/>
                <a:gd name="connsiteX3-7" fmla="*/ 8000 w 18208"/>
                <a:gd name="connsiteY3-8" fmla="*/ 10042 h 10042"/>
                <a:gd name="connsiteX4-9" fmla="*/ 0 w 18208"/>
                <a:gd name="connsiteY4-10" fmla="*/ 10042 h 10042"/>
                <a:gd name="connsiteX0-11" fmla="*/ 0 w 18208"/>
                <a:gd name="connsiteY0-12" fmla="*/ 10042 h 10042"/>
                <a:gd name="connsiteX1-13" fmla="*/ 10498 w 18208"/>
                <a:gd name="connsiteY1-14" fmla="*/ 126 h 10042"/>
                <a:gd name="connsiteX2-15" fmla="*/ 18208 w 18208"/>
                <a:gd name="connsiteY2-16" fmla="*/ 0 h 10042"/>
                <a:gd name="connsiteX3-17" fmla="*/ 8000 w 18208"/>
                <a:gd name="connsiteY3-18" fmla="*/ 10042 h 10042"/>
                <a:gd name="connsiteX4-19" fmla="*/ 0 w 18208"/>
                <a:gd name="connsiteY4-20" fmla="*/ 10042 h 100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grpFill/>
            <a:ln>
              <a:solidFill>
                <a:srgbClr val="9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80" name="直接连接符 92"/>
          <p:cNvCxnSpPr/>
          <p:nvPr/>
        </p:nvCxnSpPr>
        <p:spPr>
          <a:xfrm>
            <a:off x="5313328" y="5113387"/>
            <a:ext cx="4726249" cy="0"/>
          </a:xfrm>
          <a:prstGeom prst="line">
            <a:avLst/>
          </a:prstGeom>
          <a:ln w="38100">
            <a:solidFill>
              <a:srgbClr val="9A000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49435" y="596757"/>
            <a:ext cx="1130656" cy="197719"/>
            <a:chOff x="2551974" y="630077"/>
            <a:chExt cx="697715" cy="122010"/>
          </a:xfrm>
        </p:grpSpPr>
        <p:sp>
          <p:nvSpPr>
            <p:cNvPr id="81" name="椭圆 80"/>
            <p:cNvSpPr/>
            <p:nvPr/>
          </p:nvSpPr>
          <p:spPr>
            <a:xfrm>
              <a:off x="2551974" y="630077"/>
              <a:ext cx="122010" cy="12201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2" name="椭圆 81"/>
            <p:cNvSpPr/>
            <p:nvPr/>
          </p:nvSpPr>
          <p:spPr>
            <a:xfrm>
              <a:off x="2839826" y="630077"/>
              <a:ext cx="122010" cy="122010"/>
            </a:xfrm>
            <a:prstGeom prst="ellipse">
              <a:avLst/>
            </a:prstGeom>
            <a:solidFill>
              <a:srgbClr val="9A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27679" y="630077"/>
              <a:ext cx="122010" cy="122010"/>
            </a:xfrm>
            <a:prstGeom prst="ellipse">
              <a:avLst/>
            </a:prstGeom>
            <a:solidFill>
              <a:srgbClr val="9A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28" name="矩形 27"/>
          <p:cNvSpPr/>
          <p:nvPr/>
        </p:nvSpPr>
        <p:spPr>
          <a:xfrm>
            <a:off x="982638" y="1239655"/>
            <a:ext cx="11235392" cy="343596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105号-简雅黑" panose="000005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2404"/>
            <a:chOff x="657210" y="372731"/>
            <a:chExt cx="5105087" cy="96240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具体</a:t>
              </a:r>
              <a:r>
                <a:rPr lang="zh-CN" altLang="en-US" sz="3600" dirty="0"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工作</a:t>
              </a:r>
              <a:endParaRPr lang="zh-CN" altLang="en-US" sz="3600" dirty="0"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cs typeface="字魂105号-简雅黑" panose="00000500000000000000" pitchFamily="2" charset="-122"/>
                </a:rPr>
                <a:t>数据介绍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字魂105号-简雅黑" panose="00000500000000000000" pitchFamily="2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 flipH="1">
            <a:off x="5851911" y="2761029"/>
            <a:ext cx="5306686" cy="2986807"/>
            <a:chOff x="588662" y="2215392"/>
            <a:chExt cx="4279456" cy="2408643"/>
          </a:xfrm>
        </p:grpSpPr>
        <p:sp>
          <p:nvSpPr>
            <p:cNvPr id="24" name="Rectangle 6"/>
            <p:cNvSpPr/>
            <p:nvPr/>
          </p:nvSpPr>
          <p:spPr>
            <a:xfrm>
              <a:off x="588663" y="2485461"/>
              <a:ext cx="4223344" cy="157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solidFill>
                  <a:schemeClr val="tx1">
                    <a:lumMod val="65000"/>
                    <a:lumOff val="3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5" name="Rectangle 7"/>
            <p:cNvSpPr/>
            <p:nvPr/>
          </p:nvSpPr>
          <p:spPr>
            <a:xfrm>
              <a:off x="588663" y="2485461"/>
              <a:ext cx="1852333" cy="157882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solidFill>
                  <a:schemeClr val="tx1">
                    <a:lumMod val="65000"/>
                    <a:lumOff val="3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6" name="TextBox 10"/>
            <p:cNvSpPr txBox="1"/>
            <p:nvPr/>
          </p:nvSpPr>
          <p:spPr>
            <a:xfrm>
              <a:off x="786378" y="2215392"/>
              <a:ext cx="966809" cy="271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方正粗黑宋简体" panose="02000000000000000000" charset="-122"/>
                  <a:ea typeface="方正粗黑宋简体" panose="02000000000000000000" charset="-122"/>
                  <a:cs typeface="+mn-ea"/>
                  <a:sym typeface="+mn-lt"/>
                </a:rPr>
                <a:t>化合物</a:t>
              </a:r>
              <a:r>
                <a:rPr lang="zh-CN" altLang="en-US" sz="1600" dirty="0">
                  <a:latin typeface="方正粗黑宋简体" panose="02000000000000000000" charset="-122"/>
                  <a:ea typeface="方正粗黑宋简体" panose="02000000000000000000" charset="-122"/>
                  <a:cs typeface="+mn-ea"/>
                  <a:sym typeface="+mn-lt"/>
                </a:rPr>
                <a:t>数量</a:t>
              </a:r>
              <a:endParaRPr lang="zh-CN" altLang="en-US" sz="1600" dirty="0"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27" name="TextBox 34"/>
            <p:cNvSpPr txBox="1"/>
            <p:nvPr/>
          </p:nvSpPr>
          <p:spPr>
            <a:xfrm>
              <a:off x="4188074" y="2218760"/>
              <a:ext cx="680044" cy="24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sz="1400" dirty="0">
                  <a:latin typeface="方正粗黑宋简体" panose="02000000000000000000" charset="-122"/>
                  <a:ea typeface="方正粗黑宋简体" panose="02000000000000000000" charset="-122"/>
                </a:rPr>
                <a:t>220,945</a:t>
              </a:r>
              <a:endParaRPr sz="1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28" name="Rectangle 11"/>
            <p:cNvSpPr/>
            <p:nvPr/>
          </p:nvSpPr>
          <p:spPr>
            <a:xfrm>
              <a:off x="588663" y="3145692"/>
              <a:ext cx="4223344" cy="157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solidFill>
                  <a:schemeClr val="tx1">
                    <a:lumMod val="65000"/>
                    <a:lumOff val="3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29" name="Rectangle 12"/>
            <p:cNvSpPr/>
            <p:nvPr/>
          </p:nvSpPr>
          <p:spPr>
            <a:xfrm>
              <a:off x="588664" y="3144193"/>
              <a:ext cx="2657277" cy="1593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solidFill>
                  <a:schemeClr val="tx1">
                    <a:lumMod val="65000"/>
                    <a:lumOff val="3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30" name="TextBox 38"/>
            <p:cNvSpPr txBox="1"/>
            <p:nvPr/>
          </p:nvSpPr>
          <p:spPr>
            <a:xfrm>
              <a:off x="868308" y="2875622"/>
              <a:ext cx="802943" cy="271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方正粗黑宋简体" panose="02000000000000000000" charset="-122"/>
                  <a:ea typeface="方正粗黑宋简体" panose="02000000000000000000" charset="-122"/>
                  <a:cs typeface="+mn-ea"/>
                  <a:sym typeface="+mn-lt"/>
                </a:rPr>
                <a:t>数据</a:t>
              </a:r>
              <a:r>
                <a:rPr lang="zh-CN" altLang="en-US" sz="1600" dirty="0">
                  <a:latin typeface="方正粗黑宋简体" panose="02000000000000000000" charset="-122"/>
                  <a:ea typeface="方正粗黑宋简体" panose="02000000000000000000" charset="-122"/>
                  <a:cs typeface="+mn-ea"/>
                  <a:sym typeface="+mn-lt"/>
                </a:rPr>
                <a:t>格式</a:t>
              </a:r>
              <a:endParaRPr lang="zh-CN" altLang="en-US" sz="1600" dirty="0"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36" name="TextBox 39"/>
            <p:cNvSpPr txBox="1"/>
            <p:nvPr/>
          </p:nvSpPr>
          <p:spPr>
            <a:xfrm>
              <a:off x="4463574" y="2878990"/>
              <a:ext cx="404544" cy="24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400" dirty="0">
                  <a:latin typeface="方正粗黑宋简体" panose="02000000000000000000" charset="-122"/>
                  <a:ea typeface="方正粗黑宋简体" panose="02000000000000000000" charset="-122"/>
                </a:rPr>
                <a:t>xml</a:t>
              </a:r>
              <a:endParaRPr lang="en-US" altLang="zh-CN" sz="1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88663" y="3805923"/>
              <a:ext cx="4223344" cy="157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solidFill>
                  <a:schemeClr val="tx1">
                    <a:lumMod val="65000"/>
                    <a:lumOff val="3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38" name="Rectangle 16"/>
            <p:cNvSpPr/>
            <p:nvPr/>
          </p:nvSpPr>
          <p:spPr>
            <a:xfrm>
              <a:off x="588662" y="3804424"/>
              <a:ext cx="3835800" cy="159380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39" name="TextBox 43"/>
            <p:cNvSpPr txBox="1"/>
            <p:nvPr/>
          </p:nvSpPr>
          <p:spPr>
            <a:xfrm>
              <a:off x="868310" y="3535852"/>
              <a:ext cx="802943" cy="271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方正粗黑宋简体" panose="02000000000000000000" charset="-122"/>
                  <a:ea typeface="方正粗黑宋简体" panose="02000000000000000000" charset="-122"/>
                </a:rPr>
                <a:t>数据</a:t>
              </a:r>
              <a:r>
                <a:rPr lang="zh-CN" altLang="en-US" sz="1600" dirty="0">
                  <a:latin typeface="方正粗黑宋简体" panose="02000000000000000000" charset="-122"/>
                  <a:ea typeface="方正粗黑宋简体" panose="02000000000000000000" charset="-122"/>
                </a:rPr>
                <a:t>大小</a:t>
              </a:r>
              <a:endParaRPr lang="zh-CN" altLang="en-US" sz="16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40" name="TextBox 44"/>
            <p:cNvSpPr txBox="1"/>
            <p:nvPr/>
          </p:nvSpPr>
          <p:spPr>
            <a:xfrm>
              <a:off x="4382395" y="3539220"/>
              <a:ext cx="484429" cy="24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sz="1400" dirty="0">
                  <a:latin typeface="方正粗黑宋简体" panose="02000000000000000000" charset="-122"/>
                  <a:ea typeface="方正粗黑宋简体" panose="02000000000000000000" charset="-122"/>
                </a:rPr>
                <a:t>～</a:t>
              </a:r>
              <a:r>
                <a:rPr lang="en-US" altLang="zh-CN" sz="1400" dirty="0">
                  <a:latin typeface="方正粗黑宋简体" panose="02000000000000000000" charset="-122"/>
                  <a:ea typeface="方正粗黑宋简体" panose="02000000000000000000" charset="-122"/>
                </a:rPr>
                <a:t>8</a:t>
              </a:r>
              <a:r>
                <a:rPr lang="en-US" altLang="zh-CN" sz="1400" dirty="0">
                  <a:latin typeface="方正粗黑宋简体" panose="02000000000000000000" charset="-122"/>
                  <a:ea typeface="方正粗黑宋简体" panose="02000000000000000000" charset="-122"/>
                </a:rPr>
                <a:t>G</a:t>
              </a:r>
              <a:endParaRPr lang="en-US" altLang="zh-CN" sz="1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41" name="Rectangle 19"/>
            <p:cNvSpPr/>
            <p:nvPr/>
          </p:nvSpPr>
          <p:spPr>
            <a:xfrm>
              <a:off x="588663" y="4466151"/>
              <a:ext cx="4223344" cy="157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solidFill>
                  <a:schemeClr val="tx1">
                    <a:lumMod val="65000"/>
                    <a:lumOff val="3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42" name="Rectangle 20"/>
            <p:cNvSpPr/>
            <p:nvPr/>
          </p:nvSpPr>
          <p:spPr>
            <a:xfrm>
              <a:off x="588664" y="4464655"/>
              <a:ext cx="3404632" cy="1593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sz="2800">
                <a:solidFill>
                  <a:schemeClr val="tx1">
                    <a:lumMod val="65000"/>
                    <a:lumOff val="35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endParaRPr>
            </a:p>
          </p:txBody>
        </p:sp>
        <p:sp>
          <p:nvSpPr>
            <p:cNvPr id="43" name="TextBox 48"/>
            <p:cNvSpPr txBox="1"/>
            <p:nvPr/>
          </p:nvSpPr>
          <p:spPr>
            <a:xfrm>
              <a:off x="704441" y="4196082"/>
              <a:ext cx="1130676" cy="271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方正粗黑宋简体" panose="02000000000000000000" charset="-122"/>
                  <a:ea typeface="方正粗黑宋简体" panose="02000000000000000000" charset="-122"/>
                  <a:cs typeface="+mn-ea"/>
                  <a:sym typeface="+mn-lt"/>
                </a:rPr>
                <a:t>数据信息</a:t>
              </a:r>
              <a:r>
                <a:rPr lang="zh-CN" altLang="en-US" sz="1600" dirty="0">
                  <a:latin typeface="方正粗黑宋简体" panose="02000000000000000000" charset="-122"/>
                  <a:ea typeface="方正粗黑宋简体" panose="02000000000000000000" charset="-122"/>
                  <a:cs typeface="+mn-ea"/>
                  <a:sym typeface="+mn-lt"/>
                </a:rPr>
                <a:t>种类</a:t>
              </a:r>
              <a:endParaRPr lang="zh-CN" altLang="en-US" sz="1600" dirty="0"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44" name="TextBox 49"/>
            <p:cNvSpPr txBox="1"/>
            <p:nvPr/>
          </p:nvSpPr>
          <p:spPr>
            <a:xfrm>
              <a:off x="4474840" y="4199449"/>
              <a:ext cx="393278" cy="24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400" dirty="0">
                  <a:latin typeface="方正粗黑宋简体" panose="02000000000000000000" charset="-122"/>
                  <a:ea typeface="方正粗黑宋简体" panose="02000000000000000000" charset="-122"/>
                </a:rPr>
                <a:t>130</a:t>
              </a:r>
              <a:endParaRPr lang="en-US" sz="1400" dirty="0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0" y="2171993"/>
            <a:ext cx="2390757" cy="359236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r="6799" b="3907"/>
          <a:stretch>
            <a:fillRect/>
          </a:stretch>
        </p:blipFill>
        <p:spPr>
          <a:xfrm>
            <a:off x="3049668" y="2157046"/>
            <a:ext cx="2405398" cy="3592362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903826" y="1057841"/>
            <a:ext cx="2761623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en-US" altLang="zh-CN" sz="2400" dirty="0">
                <a:latin typeface="方正粗黑宋简体" panose="02000000000000000000" charset="-122"/>
                <a:ea typeface="方正粗黑宋简体" panose="02000000000000000000" charset="-122"/>
              </a:rPr>
              <a:t>HMDB</a:t>
            </a: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数据集</a:t>
            </a:r>
            <a:endParaRPr lang="zh-CN" altLang="en-US" sz="2400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3595" y="1529080"/>
            <a:ext cx="5237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HMDB（Human Metabolome Database）是一个专门收集人类代谢物信息的数据库。它提供了大量有关人类代谢物的信息，包括化学结构、生物学功能和生物体内的分布情况。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96740" y="61709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https://hmdb.ca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27c0fd1a-f671-402d-8da3-a1d48e8f671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2343</Words>
  <Application>WPS 演示</Application>
  <PresentationFormat>宽屏</PresentationFormat>
  <Paragraphs>365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宋体</vt:lpstr>
      <vt:lpstr>Wingdings</vt:lpstr>
      <vt:lpstr>方正粗黑宋简体</vt:lpstr>
      <vt:lpstr>字魂105号-简雅黑</vt:lpstr>
      <vt:lpstr>FZCuHeiSongS-B-GB</vt:lpstr>
      <vt:lpstr>思源黑体 CN Medium</vt:lpstr>
      <vt:lpstr>汉仪中黑KW</vt:lpstr>
      <vt:lpstr>FZShengShiKaiShuS-EB-GB</vt:lpstr>
      <vt:lpstr>思源黑体 CN Bold</vt:lpstr>
      <vt:lpstr>Calibri</vt:lpstr>
      <vt:lpstr>Helvetica Neue</vt:lpstr>
      <vt:lpstr>汉仪书宋二KW</vt:lpstr>
      <vt:lpstr>等线</vt:lpstr>
      <vt:lpstr>汉仪中等线KW</vt:lpstr>
      <vt:lpstr>微软雅黑</vt:lpstr>
      <vt:lpstr>汉仪旗黑</vt:lpstr>
      <vt:lpstr>宋体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北京大学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creator>刘钊 城环20博</dc:creator>
  <cp:lastModifiedBy>Colton</cp:lastModifiedBy>
  <cp:revision>62</cp:revision>
  <cp:lastPrinted>2023-01-03T13:28:35Z</cp:lastPrinted>
  <dcterms:created xsi:type="dcterms:W3CDTF">2023-01-03T13:28:35Z</dcterms:created>
  <dcterms:modified xsi:type="dcterms:W3CDTF">2023-01-03T13:28:35Z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2052-5.1.0.7657</vt:lpwstr>
  </property>
  <property fmtid="{D5CDD505-2E9C-101B-9397-08002B2CF9AE}" pid="3" name="ICV">
    <vt:lpwstr>2A9FC4F099E4A9E8822DB463A2AA4EB4</vt:lpwstr>
  </property>
</Properties>
</file>